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77" r:id="rId3"/>
    <p:sldId id="262" r:id="rId4"/>
    <p:sldId id="278" r:id="rId5"/>
    <p:sldId id="279" r:id="rId6"/>
    <p:sldId id="265" r:id="rId7"/>
    <p:sldId id="280" r:id="rId8"/>
    <p:sldId id="284" r:id="rId9"/>
    <p:sldId id="268" r:id="rId10"/>
    <p:sldId id="270" r:id="rId11"/>
    <p:sldId id="266" r:id="rId12"/>
    <p:sldId id="271" r:id="rId13"/>
    <p:sldId id="283" r:id="rId14"/>
    <p:sldId id="282" r:id="rId15"/>
    <p:sldId id="273" r:id="rId16"/>
    <p:sldId id="275" r:id="rId17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  <a:srgbClr val="660033"/>
    <a:srgbClr val="FFFF00"/>
    <a:srgbClr val="0000FF"/>
    <a:srgbClr val="007000"/>
    <a:srgbClr val="004200"/>
    <a:srgbClr val="006600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197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5169CB-973A-44EE-86EE-7539E3596A6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33040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8B10A6-F760-4014-8CC3-029861C6E4D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462434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7C78DE1-01B9-4C9B-B782-509601445D7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427023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4B0B1BF-60CF-4DA3-BC0F-391FA73D7F7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602541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9AE5C0-4C5A-4301-A574-9CC0DD7A289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408916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917FA1-EB2D-4DFB-9EA5-FDCA7A61644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672088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B45A8B5-09F5-4201-BCF2-CC87EFCC92D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428242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3C6D551-9BDD-418C-949C-7D20B3F9AFA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521493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62554B-665E-475A-A450-4C79C122854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465031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2A65D8D-54F3-4473-965E-1833FD44296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9505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99DEEA-6E44-486D-A3FE-93E5A193C78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587098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F54410-547F-4C08-9471-7243F852E21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81524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688443-B085-4512-8CAC-6A5813CB29C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56518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854951-0AB5-4B90-AFBC-900C70343FE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519502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5D5EDA76-8775-4BB4-94EA-AF0F652871E2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https://im3-tub-ru.yandex.net/i?id=737568f32c3f2f962d8a06d737cdc98b&amp;n=33&amp;h=215&amp;w=143" TargetMode="External"/><Relationship Id="rId7" Type="http://schemas.openxmlformats.org/officeDocument/2006/relationships/image" Target="../media/image26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42938" y="2143125"/>
            <a:ext cx="7772400" cy="1470025"/>
          </a:xfrm>
        </p:spPr>
        <p:txBody>
          <a:bodyPr/>
          <a:lstStyle/>
          <a:p>
            <a:pPr eaLnBrk="1" hangingPunct="1"/>
            <a:r>
              <a:rPr lang="ru-RU" altLang="ru-RU" sz="2000" b="1" i="1" smtClean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ТВОРЧЕСКИЙ ПРОЕКТ</a:t>
            </a:r>
            <a:r>
              <a:rPr lang="ru-RU" altLang="ru-RU" sz="4000" b="1" i="1" u="sng" smtClean="0">
                <a:solidFill>
                  <a:srgbClr val="990033"/>
                </a:solidFill>
              </a:rPr>
              <a:t/>
            </a:r>
            <a:br>
              <a:rPr lang="ru-RU" altLang="ru-RU" sz="4000" b="1" i="1" u="sng" smtClean="0">
                <a:solidFill>
                  <a:srgbClr val="990033"/>
                </a:solidFill>
              </a:rPr>
            </a:br>
            <a:r>
              <a:rPr lang="ru-RU" altLang="ru-RU" sz="4000" b="1" i="1" u="sng" smtClean="0">
                <a:solidFill>
                  <a:srgbClr val="990033"/>
                </a:solidFill>
              </a:rPr>
              <a:t/>
            </a:r>
            <a:br>
              <a:rPr lang="ru-RU" altLang="ru-RU" sz="4000" b="1" i="1" u="sng" smtClean="0">
                <a:solidFill>
                  <a:srgbClr val="990033"/>
                </a:solidFill>
              </a:rPr>
            </a:br>
            <a:r>
              <a:rPr lang="ru-RU" altLang="ru-RU" sz="4000" b="1" i="1" smtClean="0">
                <a:solidFill>
                  <a:schemeClr val="tx1"/>
                </a:solidFill>
              </a:rPr>
              <a:t>«</a:t>
            </a:r>
            <a:r>
              <a:rPr lang="ru-RU" altLang="ru-RU" sz="4800" b="1" i="1" smtClean="0">
                <a:solidFill>
                  <a:schemeClr val="tx1"/>
                </a:solidFill>
                <a:latin typeface="Monotype Corsiva" panose="03010101010201010101" pitchFamily="66" charset="0"/>
              </a:rPr>
              <a:t>Лебединое озеро</a:t>
            </a:r>
            <a:br>
              <a:rPr lang="ru-RU" altLang="ru-RU" sz="4800" b="1" i="1" smtClean="0">
                <a:solidFill>
                  <a:schemeClr val="tx1"/>
                </a:solidFill>
                <a:latin typeface="Monotype Corsiva" panose="03010101010201010101" pitchFamily="66" charset="0"/>
              </a:rPr>
            </a:br>
            <a:r>
              <a:rPr lang="ru-RU" altLang="ru-RU" sz="4800" b="1" i="1" smtClean="0">
                <a:solidFill>
                  <a:schemeClr val="tx1"/>
                </a:solidFill>
                <a:latin typeface="Monotype Corsiva" panose="03010101010201010101" pitchFamily="66" charset="0"/>
              </a:rPr>
              <a:t> парка  Куракина дача»</a:t>
            </a:r>
          </a:p>
        </p:txBody>
      </p:sp>
      <p:sp>
        <p:nvSpPr>
          <p:cNvPr id="2051" name="Rectangle 6"/>
          <p:cNvSpPr>
            <a:spLocks noGrp="1" noChangeArrowheads="1"/>
          </p:cNvSpPr>
          <p:nvPr>
            <p:ph type="subTitle" idx="4294967295"/>
          </p:nvPr>
        </p:nvSpPr>
        <p:spPr>
          <a:xfrm>
            <a:off x="4786313" y="3886200"/>
            <a:ext cx="4357687" cy="1752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altLang="ru-RU" sz="1600" b="1" smtClean="0"/>
          </a:p>
          <a:p>
            <a:pPr eaLnBrk="1" hangingPunct="1">
              <a:lnSpc>
                <a:spcPct val="80000"/>
              </a:lnSpc>
            </a:pPr>
            <a:endParaRPr lang="ru-RU" altLang="ru-RU" sz="1600" b="1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000" b="1" smtClean="0"/>
              <a:t>Выполнили учащиеся 6 «б»класса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000" b="1" smtClean="0"/>
              <a:t>Ильичева Мария,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000" b="1" smtClean="0"/>
              <a:t>Клеменьтьва Марина,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000" b="1" smtClean="0"/>
              <a:t>Поликарпова Алина,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000" b="1" smtClean="0"/>
              <a:t>Смирнова Дарья.</a:t>
            </a:r>
          </a:p>
        </p:txBody>
      </p:sp>
      <p:sp>
        <p:nvSpPr>
          <p:cNvPr id="2052" name="TextBox 3"/>
          <p:cNvSpPr txBox="1">
            <a:spLocks noChangeArrowheads="1"/>
          </p:cNvSpPr>
          <p:nvPr/>
        </p:nvSpPr>
        <p:spPr bwMode="auto">
          <a:xfrm>
            <a:off x="1857375" y="371475"/>
            <a:ext cx="63579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ru-RU" altLang="ru-RU" b="1"/>
              <a:t>Государственное бюджетное общеобразовательное учреждение средняя общеобразовательная школа № 327 Невского района Санкт-Петербурга</a:t>
            </a:r>
            <a:endParaRPr lang="ru-RU" altLang="ru-RU" b="1" i="1"/>
          </a:p>
          <a:p>
            <a:pPr eaLnBrk="1" hangingPunct="1"/>
            <a:endParaRPr lang="ru-RU" altLang="ru-RU">
              <a:solidFill>
                <a:srgbClr val="990033"/>
              </a:solidFill>
            </a:endParaRPr>
          </a:p>
        </p:txBody>
      </p:sp>
      <p:sp>
        <p:nvSpPr>
          <p:cNvPr id="5" name="Rectangle 6"/>
          <p:cNvSpPr txBox="1">
            <a:spLocks noChangeArrowheads="1"/>
          </p:cNvSpPr>
          <p:nvPr/>
        </p:nvSpPr>
        <p:spPr bwMode="auto">
          <a:xfrm>
            <a:off x="214313" y="4357688"/>
            <a:ext cx="45720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FontTx/>
              <a:buChar char="•"/>
              <a:defRPr/>
            </a:pPr>
            <a:endParaRPr lang="ru-RU" sz="1600" b="1" kern="0" dirty="0">
              <a:latin typeface="+mn-lt"/>
              <a:cs typeface="+mn-cs"/>
            </a:endParaRP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FontTx/>
              <a:buChar char="•"/>
              <a:defRPr/>
            </a:pPr>
            <a:endParaRPr lang="ru-RU" sz="1600" b="1" kern="0" dirty="0">
              <a:latin typeface="+mn-lt"/>
              <a:cs typeface="+mn-cs"/>
            </a:endParaRP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defRPr/>
            </a:pPr>
            <a:r>
              <a:rPr lang="ru-RU" sz="2000" b="1" kern="0" dirty="0">
                <a:latin typeface="+mn-lt"/>
                <a:cs typeface="+mn-cs"/>
              </a:rPr>
              <a:t>Руководитель 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defRPr/>
            </a:pPr>
            <a:r>
              <a:rPr lang="ru-RU" sz="2000" b="1" kern="0" dirty="0">
                <a:latin typeface="+mn-lt"/>
                <a:cs typeface="+mn-cs"/>
              </a:rPr>
              <a:t>Порошина 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defRPr/>
            </a:pPr>
            <a:r>
              <a:rPr lang="ru-RU" sz="2000" b="1" kern="0" dirty="0">
                <a:latin typeface="+mn-lt"/>
                <a:cs typeface="+mn-cs"/>
              </a:rPr>
              <a:t>Светлана Геннадьевна</a:t>
            </a:r>
          </a:p>
        </p:txBody>
      </p:sp>
      <p:sp>
        <p:nvSpPr>
          <p:cNvPr id="2054" name="TextBox 5"/>
          <p:cNvSpPr txBox="1">
            <a:spLocks noChangeArrowheads="1"/>
          </p:cNvSpPr>
          <p:nvPr/>
        </p:nvSpPr>
        <p:spPr bwMode="auto">
          <a:xfrm>
            <a:off x="4214813" y="6143625"/>
            <a:ext cx="20002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ru-RU" altLang="ru-RU"/>
              <a:t>2017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642938" y="214313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sz="3200" b="1" i="1" smtClean="0">
                <a:solidFill>
                  <a:schemeClr val="tx1"/>
                </a:solidFill>
                <a:latin typeface="Monotype Corsiva" panose="03010101010201010101" pitchFamily="66" charset="0"/>
              </a:rPr>
              <a:t>ТЕХНОЛОГИЯ ИЗГОТОВЛЕНИЯ</a:t>
            </a:r>
          </a:p>
        </p:txBody>
      </p:sp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500174"/>
            <a:ext cx="2569620" cy="19272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7" name="Picture 7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000364" y="1214422"/>
            <a:ext cx="4717754" cy="2643206"/>
          </a:xfrm>
          <a:effectLst>
            <a:softEdge rad="112500"/>
          </a:effectLst>
        </p:spPr>
      </p:pic>
      <p:pic>
        <p:nvPicPr>
          <p:cNvPr id="10248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2" y="3714752"/>
            <a:ext cx="3643338" cy="26023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50" name="Picture 10" descr="IMGP7926"/>
          <p:cNvPicPr>
            <a:picLocks noChangeAspect="1" noChangeArrowheads="1"/>
          </p:cNvPicPr>
          <p:nvPr/>
        </p:nvPicPr>
        <p:blipFill>
          <a:blip r:embed="rId5" cstate="print"/>
          <a:srcRect b="19109"/>
          <a:stretch>
            <a:fillRect/>
          </a:stretch>
        </p:blipFill>
        <p:spPr bwMode="auto">
          <a:xfrm>
            <a:off x="785786" y="3500438"/>
            <a:ext cx="1746262" cy="16146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51" name="Picture 11" descr="IMGP7927"/>
          <p:cNvPicPr>
            <a:picLocks noChangeAspect="1" noChangeArrowheads="1"/>
          </p:cNvPicPr>
          <p:nvPr/>
        </p:nvPicPr>
        <p:blipFill>
          <a:blip r:embed="rId6" cstate="print"/>
          <a:srcRect b="17123"/>
          <a:stretch>
            <a:fillRect/>
          </a:stretch>
        </p:blipFill>
        <p:spPr bwMode="auto">
          <a:xfrm>
            <a:off x="2714612" y="4572008"/>
            <a:ext cx="1755897" cy="15716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Grp="1" noChangeArrowheads="1"/>
          </p:cNvSpPr>
          <p:nvPr>
            <p:ph type="title" sz="quarter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sz="3600" b="1" i="1" smtClean="0">
                <a:solidFill>
                  <a:schemeClr val="tx1"/>
                </a:solidFill>
                <a:latin typeface="Monotype Corsiva" panose="03010101010201010101" pitchFamily="66" charset="0"/>
              </a:rPr>
              <a:t>Материалы и инструменты</a:t>
            </a:r>
          </a:p>
        </p:txBody>
      </p:sp>
      <p:sp>
        <p:nvSpPr>
          <p:cNvPr id="1229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7182" name="Picture 14" descr="https://im3-tub-ru.yandex.net/i?id=737568f32c3f2f962d8a06d737cdc98b&amp;n=33&amp;h=215&amp;w=143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 rot="3303046">
            <a:off x="6633370" y="1281906"/>
            <a:ext cx="1566862" cy="2359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184" name="Picture 16" descr="f95a73ab74cbd65e224e543e961486a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8735879">
            <a:off x="273844" y="1185069"/>
            <a:ext cx="2470150" cy="18335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185" name="Picture 17" descr="2cb79a0f753e3b705561205aee56e8c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8609746">
            <a:off x="811213" y="4114800"/>
            <a:ext cx="2039938" cy="21351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186" name="Picture 18" descr="368c69fa7c452bfc6c1c250ee6hz--materialy-dlya-tvorchestva-pajetki-kruglye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19832035">
            <a:off x="3397250" y="4046538"/>
            <a:ext cx="2636838" cy="19732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187" name="Picture 19" descr="provoloka_hyundai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19746281">
            <a:off x="6086475" y="4310063"/>
            <a:ext cx="2749550" cy="19431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52" name="Picture 12" descr="https://olxby-ring07.akamaized.net/images_slandoby/67840147_2_644x461_ruchnaya-mehanicheskaya-drel-sssr-fotografii.jpg"/>
          <p:cNvPicPr>
            <a:picLocks noChangeAspect="1" noChangeArrowheads="1"/>
          </p:cNvPicPr>
          <p:nvPr/>
        </p:nvPicPr>
        <p:blipFill>
          <a:blip r:embed="rId8">
            <a:lum bright="20000"/>
          </a:blip>
          <a:srcRect t="24028" b="21052"/>
          <a:stretch>
            <a:fillRect/>
          </a:stretch>
        </p:blipFill>
        <p:spPr bwMode="auto">
          <a:xfrm rot="19063997">
            <a:off x="2373772" y="1636510"/>
            <a:ext cx="4494608" cy="1785950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200" b="1" i="1" smtClean="0">
                <a:solidFill>
                  <a:schemeClr val="tx1"/>
                </a:solidFill>
                <a:latin typeface="Monotype Corsiva" panose="03010101010201010101" pitchFamily="66" charset="0"/>
              </a:rPr>
              <a:t>ЭКОЛОГИЧЕСКОЕ ОБОСНОВАНИЕ</a:t>
            </a:r>
          </a:p>
        </p:txBody>
      </p:sp>
      <p:sp>
        <p:nvSpPr>
          <p:cNvPr id="13315" name="Rectangle 10"/>
          <p:cNvSpPr>
            <a:spLocks noGrp="1" noChangeArrowheads="1"/>
          </p:cNvSpPr>
          <p:nvPr>
            <p:ph type="body" sz="half" idx="1"/>
          </p:nvPr>
        </p:nvSpPr>
        <p:spPr>
          <a:xfrm>
            <a:off x="214313" y="1214438"/>
            <a:ext cx="5746750" cy="4660900"/>
          </a:xfrm>
        </p:spPr>
        <p:txBody>
          <a:bodyPr/>
          <a:lstStyle/>
          <a:p>
            <a:pPr algn="just"/>
            <a:r>
              <a:rPr lang="ru-RU" altLang="ru-RU" sz="2400" smtClean="0"/>
              <a:t>В своей работе мы использовали</a:t>
            </a:r>
            <a:r>
              <a:rPr lang="ru-RU" altLang="ru-RU" sz="2400" b="1" smtClean="0"/>
              <a:t> </a:t>
            </a:r>
            <a:r>
              <a:rPr lang="ru-RU" altLang="ru-RU" sz="2400" smtClean="0"/>
              <a:t>фанеру изготовленную из древесно- шпоночного материала, который состоит из березовой древесины.</a:t>
            </a:r>
          </a:p>
          <a:p>
            <a:pPr algn="just"/>
            <a:endParaRPr lang="ru-RU" altLang="ru-RU" sz="2400" smtClean="0"/>
          </a:p>
          <a:p>
            <a:pPr algn="just"/>
            <a:r>
              <a:rPr lang="ru-RU" altLang="ru-RU" sz="2400" smtClean="0"/>
              <a:t>Для создания бисера используют стеклянные трубочки. Бисер и медная проволока, являются экологически чистыми материалами и не вредят окружающий среде.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altLang="ru-RU" sz="2000" b="1" i="1" smtClean="0"/>
          </a:p>
        </p:txBody>
      </p:sp>
      <p:pic>
        <p:nvPicPr>
          <p:cNvPr id="14340" name="Picture 5" descr="1365312588_big-05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6143625" y="1714500"/>
            <a:ext cx="2657475" cy="26574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63" y="0"/>
            <a:ext cx="8229600" cy="857250"/>
          </a:xfrm>
        </p:spPr>
        <p:txBody>
          <a:bodyPr/>
          <a:lstStyle/>
          <a:p>
            <a:pPr eaLnBrk="1" hangingPunct="1"/>
            <a:r>
              <a:rPr lang="ru-RU" altLang="ru-RU" sz="4000" b="1" i="1" smtClean="0">
                <a:solidFill>
                  <a:schemeClr val="tx1"/>
                </a:solidFill>
                <a:latin typeface="Monotype Corsiva" panose="03010101010201010101" pitchFamily="66" charset="0"/>
              </a:rPr>
              <a:t>Итоги нашей работы</a:t>
            </a:r>
          </a:p>
        </p:txBody>
      </p:sp>
      <p:sp>
        <p:nvSpPr>
          <p:cNvPr id="14339" name="Rectangle 10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714375"/>
            <a:ext cx="9144000" cy="4357688"/>
          </a:xfrm>
        </p:spPr>
        <p:txBody>
          <a:bodyPr/>
          <a:lstStyle/>
          <a:p>
            <a:pPr marL="0" indent="0" algn="just">
              <a:spcBef>
                <a:spcPct val="0"/>
              </a:spcBef>
            </a:pPr>
            <a:r>
              <a:rPr lang="ru-RU" altLang="ru-RU" sz="2700" b="1" smtClean="0">
                <a:latin typeface="Monotype Corsiva" panose="03010101010201010101" pitchFamily="66" charset="0"/>
              </a:rPr>
              <a:t> </a:t>
            </a:r>
            <a:r>
              <a:rPr lang="ru-RU" altLang="ru-RU" sz="2600" b="1" smtClean="0">
                <a:latin typeface="Monotype Corsiva" panose="03010101010201010101" pitchFamily="66" charset="0"/>
              </a:rPr>
              <a:t>В результате выполнения нашей работы мы узнали много новых</a:t>
            </a:r>
          </a:p>
          <a:p>
            <a:pPr marL="0" indent="0" algn="just">
              <a:spcBef>
                <a:spcPct val="0"/>
              </a:spcBef>
              <a:buFontTx/>
              <a:buNone/>
            </a:pPr>
            <a:r>
              <a:rPr lang="ru-RU" altLang="ru-RU" sz="2600" b="1" smtClean="0">
                <a:latin typeface="Monotype Corsiva" panose="03010101010201010101" pitchFamily="66" charset="0"/>
              </a:rPr>
              <a:t>    сведений об истории Невского района и парка  «Куракина дача». </a:t>
            </a:r>
          </a:p>
          <a:p>
            <a:pPr marL="0" indent="0" algn="just">
              <a:spcBef>
                <a:spcPct val="0"/>
              </a:spcBef>
            </a:pPr>
            <a:r>
              <a:rPr lang="ru-RU" altLang="ru-RU" sz="2600" b="1" smtClean="0">
                <a:latin typeface="Monotype Corsiva" panose="03010101010201010101" pitchFamily="66" charset="0"/>
              </a:rPr>
              <a:t> Композиция получилась красивой и аккуратной. </a:t>
            </a:r>
          </a:p>
          <a:p>
            <a:pPr marL="0" indent="0" algn="just">
              <a:spcBef>
                <a:spcPct val="0"/>
              </a:spcBef>
            </a:pPr>
            <a:r>
              <a:rPr lang="ru-RU" altLang="ru-RU" sz="2600" b="1" smtClean="0">
                <a:latin typeface="Monotype Corsiva" panose="03010101010201010101" pitchFamily="66" charset="0"/>
              </a:rPr>
              <a:t> Она понравилась нашим одноклассникам. </a:t>
            </a:r>
          </a:p>
          <a:p>
            <a:pPr marL="0" indent="0" algn="just">
              <a:spcBef>
                <a:spcPct val="0"/>
              </a:spcBef>
            </a:pPr>
            <a:r>
              <a:rPr lang="ru-RU" altLang="ru-RU" sz="2600" b="1" smtClean="0">
                <a:latin typeface="Monotype Corsiva" panose="03010101010201010101" pitchFamily="66" charset="0"/>
              </a:rPr>
              <a:t> Изготовленное изделие полностью соответствует намеченной</a:t>
            </a:r>
          </a:p>
          <a:p>
            <a:pPr marL="0" indent="0" algn="just">
              <a:spcBef>
                <a:spcPct val="0"/>
              </a:spcBef>
              <a:buFontTx/>
              <a:buNone/>
            </a:pPr>
            <a:r>
              <a:rPr lang="ru-RU" altLang="ru-RU" sz="2600" b="1" smtClean="0">
                <a:latin typeface="Monotype Corsiva" panose="03010101010201010101" pitchFamily="66" charset="0"/>
              </a:rPr>
              <a:t>    задаче и выбранной теме проекта.</a:t>
            </a:r>
          </a:p>
          <a:p>
            <a:pPr marL="0" indent="0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ru-RU" altLang="ru-RU" b="1" i="1" smtClean="0">
              <a:solidFill>
                <a:srgbClr val="990033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15364" name="Рисунок 1" descr="C:\Users\ТМ\AppData\Local\Microsoft\Windows\Temporary Internet Files\Content.Word\IMGP795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500" y="3436938"/>
            <a:ext cx="5715000" cy="31861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0"/>
            <a:ext cx="8229600" cy="714375"/>
          </a:xfrm>
        </p:spPr>
        <p:txBody>
          <a:bodyPr/>
          <a:lstStyle/>
          <a:p>
            <a:pPr eaLnBrk="1" hangingPunct="1"/>
            <a:r>
              <a:rPr lang="ru-RU" altLang="ru-RU" sz="4000" b="1" i="1" smtClean="0">
                <a:solidFill>
                  <a:schemeClr val="tx1"/>
                </a:solidFill>
                <a:latin typeface="Monotype Corsiva" panose="03010101010201010101" pitchFamily="66" charset="0"/>
              </a:rPr>
              <a:t>Итоги нашей работы</a:t>
            </a:r>
          </a:p>
        </p:txBody>
      </p:sp>
      <p:sp>
        <p:nvSpPr>
          <p:cNvPr id="15363" name="Rectangle 10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642938"/>
            <a:ext cx="9001125" cy="28575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altLang="ru-RU" sz="2400" b="1" smtClean="0">
                <a:latin typeface="Monotype Corsiva" panose="03010101010201010101" pitchFamily="66" charset="0"/>
              </a:rPr>
              <a:t>Положительные стороны: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altLang="ru-RU" sz="2400" b="1" smtClean="0">
                <a:latin typeface="Monotype Corsiva" panose="03010101010201010101" pitchFamily="66" charset="0"/>
              </a:rPr>
              <a:t>     цель достигнута, материалы общедоступны, дизайн соответствует назначению, стоимость изделия не высока, изделие имеет художественную ценность.</a:t>
            </a:r>
          </a:p>
          <a:p>
            <a:pPr>
              <a:lnSpc>
                <a:spcPct val="90000"/>
              </a:lnSpc>
            </a:pPr>
            <a:r>
              <a:rPr lang="ru-RU" altLang="ru-RU" sz="2400" b="1" smtClean="0">
                <a:latin typeface="Monotype Corsiva" panose="03010101010201010101" pitchFamily="66" charset="0"/>
              </a:rPr>
              <a:t>Отрицательные стороны: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altLang="ru-RU" sz="2400" b="1" smtClean="0">
                <a:latin typeface="Monotype Corsiva" panose="03010101010201010101" pitchFamily="66" charset="0"/>
              </a:rPr>
              <a:t>     работа с бисером требует особой внимательности и аккуратности, на изготовление изделий уходит много времени.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altLang="ru-RU" sz="2000" b="1" i="1" smtClean="0"/>
          </a:p>
        </p:txBody>
      </p:sp>
      <p:pic>
        <p:nvPicPr>
          <p:cNvPr id="16388" name="Рисунок 4" descr="C:\Users\ТМ\AppData\Local\Microsoft\Windows\Temporary Internet Files\Content.Word\IMGP7952.jpg"/>
          <p:cNvPicPr>
            <a:picLocks noChangeAspect="1" noChangeArrowheads="1"/>
          </p:cNvPicPr>
          <p:nvPr/>
        </p:nvPicPr>
        <p:blipFill>
          <a:blip r:embed="rId2">
            <a:lum bright="10000" contrast="10000"/>
          </a:blip>
          <a:srcRect/>
          <a:stretch>
            <a:fillRect/>
          </a:stretch>
        </p:blipFill>
        <p:spPr bwMode="auto">
          <a:xfrm>
            <a:off x="1928813" y="3286125"/>
            <a:ext cx="5357812" cy="28209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365" name="Прямоугольник 4"/>
          <p:cNvSpPr>
            <a:spLocks noChangeArrowheads="1"/>
          </p:cNvSpPr>
          <p:nvPr/>
        </p:nvSpPr>
        <p:spPr bwMode="auto">
          <a:xfrm>
            <a:off x="0" y="6215063"/>
            <a:ext cx="9144000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ru-RU" altLang="ru-RU" sz="2100" b="1">
                <a:latin typeface="Monotype Corsiva" panose="03010101010201010101" pitchFamily="66" charset="0"/>
              </a:rPr>
              <a:t>Мы думаем, что в музее школы наше лебединое озеро будет замечательно смотреться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647700"/>
          </a:xfrm>
        </p:spPr>
        <p:txBody>
          <a:bodyPr/>
          <a:lstStyle/>
          <a:p>
            <a:pPr eaLnBrk="1" hangingPunct="1"/>
            <a:r>
              <a:rPr lang="ru-RU" altLang="ru-RU" sz="4000" b="1" i="1" smtClean="0">
                <a:solidFill>
                  <a:schemeClr val="tx1"/>
                </a:solidFill>
                <a:latin typeface="Monotype Corsiva" panose="03010101010201010101" pitchFamily="66" charset="0"/>
              </a:rPr>
              <a:t>РЕКЛАМА</a:t>
            </a:r>
          </a:p>
        </p:txBody>
      </p:sp>
      <p:sp>
        <p:nvSpPr>
          <p:cNvPr id="16387" name="WordArt 4"/>
          <p:cNvSpPr>
            <a:spLocks noChangeArrowheads="1" noChangeShapeType="1" noTextEdit="1"/>
          </p:cNvSpPr>
          <p:nvPr/>
        </p:nvSpPr>
        <p:spPr bwMode="auto">
          <a:xfrm>
            <a:off x="1187450" y="620713"/>
            <a:ext cx="6994525" cy="6016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2400" kern="1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285875" y="642938"/>
          <a:ext cx="7286625" cy="5768975"/>
        </p:xfrm>
        <a:graphic>
          <a:graphicData uri="http://schemas.openxmlformats.org/drawingml/2006/table">
            <a:tbl>
              <a:tblPr/>
              <a:tblGrid>
                <a:gridCol w="7286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768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  <a:cs typeface="Times New Roman" pitchFamily="18" charset="0"/>
                        </a:rPr>
                        <a:t>Мальчишки и девчонки,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onotype Corsiva" pitchFamily="66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  <a:cs typeface="Times New Roman" pitchFamily="18" charset="0"/>
                        </a:rPr>
                        <a:t>А также их родители!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onotype Corsiva" pitchFamily="66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  <a:cs typeface="Times New Roman" pitchFamily="18" charset="0"/>
                        </a:rPr>
                        <a:t>Изделие из бисера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onotype Corsiva" pitchFamily="66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  <a:cs typeface="Times New Roman" pitchFamily="18" charset="0"/>
                        </a:rPr>
                        <a:t>В подарок не хотите ли!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onotype Corsiva" pitchFamily="66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  <a:cs typeface="Times New Roman" pitchFamily="18" charset="0"/>
                        </a:rPr>
                        <a:t>Искусно подобрав и бусинку, и цвет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onotype Corsiva" pitchFamily="66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  <a:cs typeface="Times New Roman" pitchFamily="18" charset="0"/>
                        </a:rPr>
                        <a:t>Его красой будет сражен весь свет.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onotype Corsiva" pitchFamily="66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  <a:cs typeface="Times New Roman" pitchFamily="18" charset="0"/>
                        </a:rPr>
                        <a:t>Особый мир откроете вы для себя,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onotype Corsiva" pitchFamily="66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  <a:cs typeface="Times New Roman" pitchFamily="18" charset="0"/>
                        </a:rPr>
                        <a:t>Когда работа сделана любя.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onotype Corsiva" pitchFamily="66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  <a:cs typeface="Times New Roman" pitchFamily="18" charset="0"/>
                        </a:rPr>
                        <a:t>Если много вложено терпенья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onotype Corsiva" pitchFamily="66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  <a:cs typeface="Times New Roman" pitchFamily="18" charset="0"/>
                        </a:rPr>
                        <a:t>Неповторимым станет доброе творенье.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onotype Corsiva" pitchFamily="66" charset="0"/>
                        <a:cs typeface="Times New Roman" pitchFamily="18" charset="0"/>
                      </a:endParaRPr>
                    </a:p>
                  </a:txBody>
                  <a:tcPr marL="67775" marR="67775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5" descr="b50a539e726c9221ffad183cb80f3626"/>
          <p:cNvPicPr>
            <a:picLocks noChangeAspect="1" noChangeArrowheads="1"/>
          </p:cNvPicPr>
          <p:nvPr/>
        </p:nvPicPr>
        <p:blipFill>
          <a:blip r:embed="rId2">
            <a:lum contras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0" r="2461"/>
          <a:stretch>
            <a:fillRect/>
          </a:stretch>
        </p:blipFill>
        <p:spPr bwMode="auto">
          <a:xfrm>
            <a:off x="428625" y="214313"/>
            <a:ext cx="8215313" cy="6481762"/>
          </a:xfrm>
          <a:prstGeom prst="rect">
            <a:avLst/>
          </a:prstGeom>
          <a:solidFill>
            <a:srgbClr val="0000FF"/>
          </a:solidFill>
          <a:ln w="9525" algn="ctr">
            <a:solidFill>
              <a:srgbClr val="0000FF"/>
            </a:solidFill>
            <a:miter lim="800000"/>
            <a:headEnd/>
            <a:tailEnd/>
          </a:ln>
        </p:spPr>
      </p:pic>
      <p:sp>
        <p:nvSpPr>
          <p:cNvPr id="17411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285750" y="571500"/>
            <a:ext cx="3714750" cy="421481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sz="3600" i="1" smtClean="0">
                <a:solidFill>
                  <a:srgbClr val="FFFF00"/>
                </a:solidFill>
              </a:rPr>
              <a:t>         </a:t>
            </a:r>
            <a:r>
              <a:rPr lang="ru-RU" altLang="ru-RU" sz="4000" b="1" i="1" smtClean="0">
                <a:solidFill>
                  <a:srgbClr val="FFFF00"/>
                </a:solidFill>
              </a:rP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4"/>
          <p:cNvSpPr>
            <a:spLocks noGrp="1"/>
          </p:cNvSpPr>
          <p:nvPr>
            <p:ph type="ctrTitle"/>
          </p:nvPr>
        </p:nvSpPr>
        <p:spPr>
          <a:xfrm>
            <a:off x="500063" y="642938"/>
            <a:ext cx="7772400" cy="1255712"/>
          </a:xfrm>
        </p:spPr>
        <p:txBody>
          <a:bodyPr/>
          <a:lstStyle/>
          <a:p>
            <a:r>
              <a:rPr lang="ru-RU" altLang="ru-RU" sz="2800" b="1" smtClean="0"/>
              <a:t/>
            </a:r>
            <a:br>
              <a:rPr lang="ru-RU" altLang="ru-RU" sz="2800" b="1" smtClean="0"/>
            </a:br>
            <a:r>
              <a:rPr lang="ru-RU" altLang="ru-RU" sz="2800" b="1" smtClean="0"/>
              <a:t/>
            </a:r>
            <a:br>
              <a:rPr lang="ru-RU" altLang="ru-RU" sz="2800" b="1" smtClean="0"/>
            </a:br>
            <a:r>
              <a:rPr lang="ru-RU" altLang="ru-RU" sz="2800" b="1" smtClean="0"/>
              <a:t/>
            </a:r>
            <a:br>
              <a:rPr lang="ru-RU" altLang="ru-RU" sz="2800" b="1" smtClean="0"/>
            </a:br>
            <a:r>
              <a:rPr lang="ru-RU" altLang="ru-RU" sz="2800" b="1" smtClean="0"/>
              <a:t/>
            </a:r>
            <a:br>
              <a:rPr lang="ru-RU" altLang="ru-RU" sz="2800" b="1" smtClean="0"/>
            </a:br>
            <a:r>
              <a:rPr lang="ru-RU" altLang="ru-RU" sz="2800" b="1" smtClean="0"/>
              <a:t/>
            </a:r>
            <a:br>
              <a:rPr lang="ru-RU" altLang="ru-RU" sz="2800" b="1" smtClean="0"/>
            </a:br>
            <a:r>
              <a:rPr lang="ru-RU" altLang="ru-RU" sz="2800" b="1" smtClean="0"/>
              <a:t/>
            </a:r>
            <a:br>
              <a:rPr lang="ru-RU" altLang="ru-RU" sz="2800" b="1" smtClean="0"/>
            </a:br>
            <a:r>
              <a:rPr lang="ru-RU" altLang="ru-RU" sz="2800" b="1" smtClean="0"/>
              <a:t/>
            </a:r>
            <a:br>
              <a:rPr lang="ru-RU" altLang="ru-RU" sz="2800" b="1" smtClean="0"/>
            </a:br>
            <a:r>
              <a:rPr lang="ru-RU" altLang="ru-RU" sz="2800" b="1" smtClean="0"/>
              <a:t/>
            </a:r>
            <a:br>
              <a:rPr lang="ru-RU" altLang="ru-RU" sz="2800" b="1" smtClean="0"/>
            </a:br>
            <a:r>
              <a:rPr lang="ru-RU" altLang="ru-RU" sz="2800" b="1" smtClean="0"/>
              <a:t/>
            </a:r>
            <a:br>
              <a:rPr lang="ru-RU" altLang="ru-RU" sz="2800" b="1" smtClean="0"/>
            </a:br>
            <a:r>
              <a:rPr lang="ru-RU" altLang="ru-RU" sz="3600" b="1" smtClean="0">
                <a:solidFill>
                  <a:schemeClr val="tx1"/>
                </a:solidFill>
                <a:latin typeface="Monotype Corsiva" panose="03010101010201010101" pitchFamily="66" charset="0"/>
              </a:rPr>
              <a:t>Обоснование проекта</a:t>
            </a:r>
            <a:br>
              <a:rPr lang="ru-RU" altLang="ru-RU" sz="3600" b="1" smtClean="0">
                <a:solidFill>
                  <a:schemeClr val="tx1"/>
                </a:solidFill>
                <a:latin typeface="Monotype Corsiva" panose="03010101010201010101" pitchFamily="66" charset="0"/>
              </a:rPr>
            </a:br>
            <a:r>
              <a:rPr lang="ru-RU" altLang="ru-RU" sz="3600" smtClean="0">
                <a:solidFill>
                  <a:schemeClr val="tx1"/>
                </a:solidFill>
                <a:latin typeface="Monotype Corsiva" panose="03010101010201010101" pitchFamily="66" charset="0"/>
              </a:rPr>
              <a:t> </a:t>
            </a:r>
            <a:r>
              <a:rPr lang="ru-RU" altLang="ru-RU" sz="2800" smtClean="0">
                <a:solidFill>
                  <a:schemeClr val="tx1"/>
                </a:solidFill>
              </a:rPr>
              <a:t/>
            </a:r>
            <a:br>
              <a:rPr lang="ru-RU" altLang="ru-RU" sz="2800" smtClean="0">
                <a:solidFill>
                  <a:schemeClr val="tx1"/>
                </a:solidFill>
              </a:rPr>
            </a:br>
            <a:r>
              <a:rPr lang="ru-RU" altLang="ru-RU" sz="2800" smtClean="0">
                <a:solidFill>
                  <a:schemeClr val="tx1"/>
                </a:solidFill>
              </a:rPr>
              <a:t>	 В этом году Невский район отмечает</a:t>
            </a:r>
            <a:br>
              <a:rPr lang="ru-RU" altLang="ru-RU" sz="2800" smtClean="0">
                <a:solidFill>
                  <a:schemeClr val="tx1"/>
                </a:solidFill>
              </a:rPr>
            </a:br>
            <a:r>
              <a:rPr lang="ru-RU" altLang="ru-RU" sz="2800" smtClean="0">
                <a:solidFill>
                  <a:schemeClr val="tx1"/>
                </a:solidFill>
              </a:rPr>
              <a:t> столетний юбилей, одним из живописных мест которого  является парк  «Куракина дача». </a:t>
            </a:r>
            <a:br>
              <a:rPr lang="ru-RU" altLang="ru-RU" sz="2800" smtClean="0">
                <a:solidFill>
                  <a:schemeClr val="tx1"/>
                </a:solidFill>
              </a:rPr>
            </a:br>
            <a:r>
              <a:rPr lang="ru-RU" altLang="ru-RU" sz="2800" smtClean="0">
                <a:solidFill>
                  <a:schemeClr val="tx1"/>
                </a:solidFill>
              </a:rPr>
              <a:t>	Мы часто  совершаем прогулки по парку и    любуемся его видами и самое любимое место </a:t>
            </a:r>
            <a:br>
              <a:rPr lang="ru-RU" altLang="ru-RU" sz="2800" smtClean="0">
                <a:solidFill>
                  <a:schemeClr val="tx1"/>
                </a:solidFill>
              </a:rPr>
            </a:br>
            <a:r>
              <a:rPr lang="ru-RU" altLang="ru-RU" sz="2800" smtClean="0">
                <a:solidFill>
                  <a:schemeClr val="tx1"/>
                </a:solidFill>
              </a:rPr>
              <a:t>там - маленькое озеро с лебедями. </a:t>
            </a:r>
            <a:br>
              <a:rPr lang="ru-RU" altLang="ru-RU" sz="2800" smtClean="0">
                <a:solidFill>
                  <a:schemeClr val="tx1"/>
                </a:solidFill>
              </a:rPr>
            </a:br>
            <a:r>
              <a:rPr lang="ru-RU" altLang="ru-RU" sz="2800" smtClean="0">
                <a:solidFill>
                  <a:schemeClr val="tx1"/>
                </a:solidFill>
              </a:rPr>
              <a:t>	Мы захотели  воссоздать этот  уголок, используя умения, которые получали  с первого класса, посещая занятия  по бисероплетению. </a:t>
            </a:r>
            <a:br>
              <a:rPr lang="ru-RU" altLang="ru-RU" sz="2800" smtClean="0">
                <a:solidFill>
                  <a:schemeClr val="tx1"/>
                </a:solidFill>
              </a:rPr>
            </a:br>
            <a:endParaRPr lang="ru-RU" altLang="ru-RU" sz="280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5"/>
          <p:cNvSpPr>
            <a:spLocks noChangeArrowheads="1"/>
          </p:cNvSpPr>
          <p:nvPr/>
        </p:nvSpPr>
        <p:spPr bwMode="auto">
          <a:xfrm>
            <a:off x="755650" y="549275"/>
            <a:ext cx="7848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endParaRPr lang="ru-RU" altLang="ru-RU" sz="2000"/>
          </a:p>
        </p:txBody>
      </p:sp>
      <p:sp>
        <p:nvSpPr>
          <p:cNvPr id="4099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214313" y="571500"/>
            <a:ext cx="8643937" cy="4383088"/>
          </a:xfrm>
        </p:spPr>
        <p:txBody>
          <a:bodyPr/>
          <a:lstStyle/>
          <a:p>
            <a:pPr marL="0" algn="just" eaLnBrk="1" hangingPunct="1">
              <a:spcBef>
                <a:spcPts val="0"/>
              </a:spcBef>
              <a:buFontTx/>
              <a:buNone/>
              <a:defRPr/>
            </a:pPr>
            <a:r>
              <a:rPr lang="ru-RU" sz="2400" b="1" dirty="0" smtClean="0"/>
              <a:t>    	</a:t>
            </a:r>
            <a:r>
              <a:rPr lang="ru-RU" sz="2800" b="1" dirty="0" smtClean="0"/>
              <a:t>Цель проекта</a:t>
            </a:r>
            <a:r>
              <a:rPr lang="ru-RU" sz="2800" dirty="0" smtClean="0"/>
              <a:t>: познакомиться с историей Невского района и парка «Куракина Дача», воспроизвести  самый запоминающийся уголок парка.</a:t>
            </a:r>
          </a:p>
          <a:p>
            <a:pPr marL="0">
              <a:spcBef>
                <a:spcPts val="0"/>
              </a:spcBef>
              <a:buFontTx/>
              <a:buNone/>
              <a:defRPr/>
            </a:pPr>
            <a:r>
              <a:rPr lang="ru-RU" sz="2800" b="1" dirty="0" smtClean="0"/>
              <a:t>    </a:t>
            </a:r>
          </a:p>
          <a:p>
            <a:pPr marL="0">
              <a:spcBef>
                <a:spcPts val="0"/>
              </a:spcBef>
              <a:buFontTx/>
              <a:buNone/>
              <a:defRPr/>
            </a:pPr>
            <a:r>
              <a:rPr lang="ru-RU" sz="2800" b="1" dirty="0" smtClean="0"/>
              <a:t>	Задачи</a:t>
            </a:r>
            <a:r>
              <a:rPr lang="ru-RU" sz="2800" dirty="0" smtClean="0"/>
              <a:t>: </a:t>
            </a:r>
          </a:p>
          <a:p>
            <a:pPr marL="0">
              <a:spcBef>
                <a:spcPts val="0"/>
              </a:spcBef>
              <a:buFont typeface="Wingdings" pitchFamily="2" charset="2"/>
              <a:buChar char="Ø"/>
              <a:defRPr/>
            </a:pPr>
            <a:r>
              <a:rPr lang="ru-RU" sz="2800" dirty="0" smtClean="0"/>
              <a:t>Создать эскиз и выбрать технику изготовления. </a:t>
            </a:r>
          </a:p>
          <a:p>
            <a:pPr marL="0">
              <a:spcBef>
                <a:spcPts val="0"/>
              </a:spcBef>
              <a:buFont typeface="Wingdings" pitchFamily="2" charset="2"/>
              <a:buChar char="Ø"/>
              <a:defRPr/>
            </a:pPr>
            <a:r>
              <a:rPr lang="ru-RU" sz="2800" dirty="0" smtClean="0"/>
              <a:t> Применить знания и умения, полученные на уроках </a:t>
            </a:r>
          </a:p>
          <a:p>
            <a:pPr marL="0">
              <a:spcBef>
                <a:spcPts val="0"/>
              </a:spcBef>
              <a:buFontTx/>
              <a:buNone/>
              <a:defRPr/>
            </a:pPr>
            <a:r>
              <a:rPr lang="ru-RU" sz="2800" dirty="0" smtClean="0"/>
              <a:t>     технологии и дополнительных занятиях.</a:t>
            </a:r>
          </a:p>
          <a:p>
            <a:pPr marL="0" algn="ctr">
              <a:spcBef>
                <a:spcPts val="0"/>
              </a:spcBef>
              <a:buFontTx/>
              <a:buNone/>
              <a:defRPr/>
            </a:pPr>
            <a:endParaRPr lang="ru-RU" sz="1050" dirty="0" smtClean="0"/>
          </a:p>
          <a:p>
            <a:pPr marL="0" algn="ctr">
              <a:spcBef>
                <a:spcPts val="0"/>
              </a:spcBef>
              <a:buFontTx/>
              <a:buNone/>
              <a:defRPr/>
            </a:pPr>
            <a:endParaRPr lang="ru-RU" sz="2800" b="1" i="1" dirty="0" smtClean="0"/>
          </a:p>
          <a:p>
            <a:pPr marL="0" algn="ctr">
              <a:spcBef>
                <a:spcPts val="0"/>
              </a:spcBef>
              <a:buFontTx/>
              <a:buNone/>
              <a:defRPr/>
            </a:pPr>
            <a:endParaRPr lang="ru-RU" sz="2800" b="1" i="1" dirty="0" smtClean="0"/>
          </a:p>
          <a:p>
            <a:pPr marL="0" algn="ctr">
              <a:spcBef>
                <a:spcPts val="0"/>
              </a:spcBef>
              <a:buFontTx/>
              <a:buNone/>
              <a:defRPr/>
            </a:pPr>
            <a:r>
              <a:rPr lang="ru-RU" sz="2800" b="1" i="1" dirty="0" smtClean="0"/>
              <a:t>Эту композицию мы передадим школьному музею</a:t>
            </a:r>
            <a:r>
              <a:rPr lang="ru-RU" sz="2800" dirty="0" smtClean="0"/>
              <a:t>.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5"/>
          <p:cNvSpPr>
            <a:spLocks noChangeArrowheads="1"/>
          </p:cNvSpPr>
          <p:nvPr/>
        </p:nvSpPr>
        <p:spPr bwMode="auto">
          <a:xfrm>
            <a:off x="755650" y="549275"/>
            <a:ext cx="7848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endParaRPr lang="ru-RU" altLang="ru-RU" sz="2000"/>
          </a:p>
        </p:txBody>
      </p:sp>
      <p:sp>
        <p:nvSpPr>
          <p:cNvPr id="5123" name="Rectangle 1"/>
          <p:cNvSpPr>
            <a:spLocks noGrp="1" noChangeArrowheads="1"/>
          </p:cNvSpPr>
          <p:nvPr>
            <p:ph type="body" idx="1"/>
          </p:nvPr>
        </p:nvSpPr>
        <p:spPr>
          <a:xfrm>
            <a:off x="785813" y="142875"/>
            <a:ext cx="7500937" cy="769938"/>
          </a:xfrm>
          <a:noFill/>
        </p:spPr>
        <p:txBody>
          <a:bodyPr anchor="ctr">
            <a:spAutoFit/>
          </a:bodyPr>
          <a:lstStyle/>
          <a:p>
            <a:pPr marL="0" indent="0" algn="ctr">
              <a:spcBef>
                <a:spcPct val="0"/>
              </a:spcBef>
              <a:buFontTx/>
              <a:buNone/>
            </a:pPr>
            <a:r>
              <a:rPr lang="ru-RU" altLang="ru-RU" sz="4400" b="1" i="1" smtClean="0">
                <a:latin typeface="Monotype Corsiva" panose="03010101010201010101" pitchFamily="66" charset="0"/>
              </a:rPr>
              <a:t>Банк идей</a:t>
            </a:r>
            <a:endParaRPr lang="ru-RU" altLang="ru-RU" sz="4400" smtClean="0">
              <a:latin typeface="Monotype Corsiva" panose="03010101010201010101" pitchFamily="66" charset="0"/>
            </a:endParaRPr>
          </a:p>
        </p:txBody>
      </p:sp>
      <p:pic>
        <p:nvPicPr>
          <p:cNvPr id="31749" name="preview-image" descr="http://3.bp.blogspot.com/-7ZzIG4V9S9g/T7za6ev1kxI/AAAAAAAAACw/0t6ZIoNbnJM/s1600/IMG_408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25" y="1143000"/>
            <a:ext cx="2857500" cy="18938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1748" name="Picture 4" descr="http://cs10474.userapi.com/u22485111/102020627/x_21015ef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75" y="3857625"/>
            <a:ext cx="2579688" cy="1714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1747" name="Рисунок 22" descr="&amp;Kcy;&amp;ucy;&amp;rcy;&amp;acy;&amp;kcy;&amp;icy;&amp;ncy;&amp;acy; &amp;dcy;&amp;acy;&amp;chcy;&amp;acy;. &amp;Ocy;&amp;kcy;&amp;tcy;&amp;yacy;&amp;bcy;&amp;rcy;&amp;softcy;. - &amp;Lcy;&amp;acy;&amp;rcy;&amp;icy;&amp;scy;&amp;acy; &amp;Acy;&amp;ncy;&amp;acy;&amp;tcy;&amp;ocy;&amp;lcy;&amp;softcy;&amp;iecy;&amp;vcy;&amp;ncy;&amp;acy; &amp;Gcy;&amp;ocy;&amp;rcy;&amp;bcy;&amp;ucy;&amp;ncy;&amp;ocy;&amp;vcy;&amp;acy;"/>
          <p:cNvPicPr>
            <a:picLocks noChangeAspect="1" noChangeArrowheads="1"/>
          </p:cNvPicPr>
          <p:nvPr/>
        </p:nvPicPr>
        <p:blipFill>
          <a:blip r:embed="rId4"/>
          <a:srcRect t="6702" b="14156"/>
          <a:stretch>
            <a:fillRect/>
          </a:stretch>
        </p:blipFill>
        <p:spPr bwMode="auto">
          <a:xfrm>
            <a:off x="6072188" y="3786188"/>
            <a:ext cx="2428875" cy="1889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1746" name="Рисунок 10" descr="http://excurspb.ru/images/stories/walk/kurakinadacha/kurdacha2_thumb_medium120_14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43625" y="571500"/>
            <a:ext cx="2286000" cy="2493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1000125" y="3071813"/>
            <a:ext cx="30003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ru-RU" altLang="ru-RU" sz="2000" b="1"/>
              <a:t>В парке цветут яблони, </a:t>
            </a:r>
          </a:p>
          <a:p>
            <a:pPr algn="ctr" eaLnBrk="1" hangingPunct="1"/>
            <a:r>
              <a:rPr lang="ru-RU" altLang="ru-RU" sz="2000" b="1"/>
              <a:t>раннее лето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285875" y="5715000"/>
            <a:ext cx="27146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ru-RU" altLang="ru-RU" sz="2000" b="1">
                <a:solidFill>
                  <a:srgbClr val="000000"/>
                </a:solidFill>
              </a:rPr>
              <a:t>Зимний пейзаж парка</a:t>
            </a: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5643563" y="5715000"/>
            <a:ext cx="28416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ru-RU" altLang="ru-RU" sz="2000" b="1"/>
              <a:t>Озеро с лебедями, </a:t>
            </a:r>
          </a:p>
          <a:p>
            <a:pPr algn="ctr" eaLnBrk="1" hangingPunct="1"/>
            <a:r>
              <a:rPr lang="ru-RU" altLang="ru-RU" sz="2000" b="1"/>
              <a:t>осенний пейзаж парка</a:t>
            </a:r>
            <a:r>
              <a:rPr lang="ru-RU" altLang="ru-RU" sz="2000"/>
              <a:t>.</a:t>
            </a: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auto">
          <a:xfrm>
            <a:off x="5929313" y="3071813"/>
            <a:ext cx="3214687" cy="1262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ru-RU" altLang="ru-RU" sz="2000" b="1"/>
              <a:t>Луг с одуванчиками, </a:t>
            </a:r>
          </a:p>
          <a:p>
            <a:pPr algn="ctr" eaLnBrk="1" hangingPunct="1"/>
            <a:r>
              <a:rPr lang="ru-RU" altLang="ru-RU" sz="2000" b="1"/>
              <a:t>осенний пейзаж парка</a:t>
            </a:r>
          </a:p>
          <a:p>
            <a:pPr algn="ctr" eaLnBrk="1" hangingPunct="1"/>
            <a:r>
              <a:rPr lang="ru-RU" altLang="ru-RU"/>
              <a:t> </a:t>
            </a:r>
          </a:p>
          <a:p>
            <a:pPr algn="ctr" eaLnBrk="1" hangingPunct="1"/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5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5"/>
          <p:cNvSpPr>
            <a:spLocks noChangeArrowheads="1"/>
          </p:cNvSpPr>
          <p:nvPr/>
        </p:nvSpPr>
        <p:spPr bwMode="auto">
          <a:xfrm>
            <a:off x="755650" y="549275"/>
            <a:ext cx="7848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endParaRPr lang="ru-RU" altLang="ru-RU" sz="2000"/>
          </a:p>
        </p:txBody>
      </p:sp>
      <p:sp>
        <p:nvSpPr>
          <p:cNvPr id="6147" name="Rectangle 1"/>
          <p:cNvSpPr>
            <a:spLocks noGrp="1" noChangeArrowheads="1"/>
          </p:cNvSpPr>
          <p:nvPr>
            <p:ph type="body" idx="1"/>
          </p:nvPr>
        </p:nvSpPr>
        <p:spPr>
          <a:xfrm>
            <a:off x="285750" y="357188"/>
            <a:ext cx="8429625" cy="954087"/>
          </a:xfrm>
          <a:noFill/>
        </p:spPr>
        <p:txBody>
          <a:bodyPr anchor="ctr">
            <a:spAutoFit/>
          </a:bodyPr>
          <a:lstStyle/>
          <a:p>
            <a:pPr marL="0" indent="0" algn="ctr">
              <a:spcBef>
                <a:spcPct val="0"/>
              </a:spcBef>
              <a:buFontTx/>
              <a:buNone/>
            </a:pPr>
            <a:r>
              <a:rPr lang="ru-RU" altLang="ru-RU" sz="2800" b="1" i="1" smtClean="0"/>
              <a:t>Анализ и выбор лучшей идеи изображения</a:t>
            </a:r>
          </a:p>
          <a:p>
            <a:pPr marL="0" indent="0" algn="ctr">
              <a:spcBef>
                <a:spcPct val="0"/>
              </a:spcBef>
              <a:buFontTx/>
              <a:buNone/>
            </a:pPr>
            <a:r>
              <a:rPr lang="ru-RU" altLang="ru-RU" sz="2800" b="1" i="1" smtClean="0"/>
              <a:t> парка «Куракина дача»</a:t>
            </a:r>
            <a:r>
              <a:rPr lang="ru-RU" altLang="ru-RU" sz="2800" smtClean="0"/>
              <a:t> </a:t>
            </a:r>
          </a:p>
        </p:txBody>
      </p:sp>
      <p:sp>
        <p:nvSpPr>
          <p:cNvPr id="6148" name="Rectangle 2"/>
          <p:cNvSpPr>
            <a:spLocks noChangeArrowheads="1"/>
          </p:cNvSpPr>
          <p:nvPr/>
        </p:nvSpPr>
        <p:spPr bwMode="auto">
          <a:xfrm>
            <a:off x="642938" y="1643063"/>
            <a:ext cx="8001000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indent="449263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just"/>
            <a:r>
              <a:rPr lang="ru-RU" altLang="ru-RU" sz="2400"/>
              <a:t>Из рассмотренных вариантов мы решили выбрать время года - лето, и то место парка, где расположено озеро с лебедями.</a:t>
            </a:r>
          </a:p>
          <a:p>
            <a:pPr algn="just"/>
            <a:endParaRPr lang="ru-RU" altLang="ru-RU" sz="2400"/>
          </a:p>
          <a:p>
            <a:pPr algn="just"/>
            <a:r>
              <a:rPr lang="ru-RU" altLang="ru-RU" sz="2400" b="1"/>
              <a:t>Перед нами встала задача: </a:t>
            </a:r>
            <a:r>
              <a:rPr lang="ru-RU" altLang="ru-RU" sz="2400"/>
              <a:t>воспроизвести любимое место в парке, используя  технику бисероплетения,  потому  что мы все увлекались этим видом декоративно- прикладного творчества.</a:t>
            </a:r>
          </a:p>
          <a:p>
            <a:endParaRPr lang="ru-RU" altLang="ru-RU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5686425" cy="1143000"/>
          </a:xfrm>
        </p:spPr>
        <p:txBody>
          <a:bodyPr/>
          <a:lstStyle/>
          <a:p>
            <a:pPr eaLnBrk="1" hangingPunct="1"/>
            <a:r>
              <a:rPr lang="ru-RU" altLang="ru-RU" b="1" i="1" smtClean="0">
                <a:solidFill>
                  <a:schemeClr val="tx1"/>
                </a:solidFill>
                <a:latin typeface="Monotype Corsiva" panose="03010101010201010101" pitchFamily="66" charset="0"/>
              </a:rPr>
              <a:t>История Невского района</a:t>
            </a:r>
            <a:br>
              <a:rPr lang="ru-RU" altLang="ru-RU" b="1" i="1" smtClean="0">
                <a:solidFill>
                  <a:schemeClr val="tx1"/>
                </a:solidFill>
                <a:latin typeface="Monotype Corsiva" panose="03010101010201010101" pitchFamily="66" charset="0"/>
              </a:rPr>
            </a:br>
            <a:endParaRPr lang="ru-RU" altLang="ru-RU" b="1" i="1" smtClean="0">
              <a:solidFill>
                <a:schemeClr val="tx1"/>
              </a:solidFill>
              <a:latin typeface="Monotype Corsiva" panose="03010101010201010101" pitchFamily="66" charset="0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2875" y="1000125"/>
            <a:ext cx="4857750" cy="1428750"/>
          </a:xfrm>
        </p:spPr>
        <p:txBody>
          <a:bodyPr/>
          <a:lstStyle/>
          <a:p>
            <a:pPr algn="just">
              <a:buFontTx/>
              <a:buNone/>
            </a:pPr>
            <a:r>
              <a:rPr lang="ru-RU" altLang="ru-RU" sz="2400" smtClean="0"/>
              <a:t>    Невский район образован в 1917</a:t>
            </a:r>
          </a:p>
          <a:p>
            <a:pPr algn="just">
              <a:buFontTx/>
              <a:buNone/>
            </a:pPr>
            <a:r>
              <a:rPr lang="ru-RU" altLang="ru-RU" sz="2400" smtClean="0"/>
              <a:t> году, расположен в восточной</a:t>
            </a:r>
          </a:p>
          <a:p>
            <a:pPr algn="just">
              <a:buFontTx/>
              <a:buNone/>
            </a:pPr>
            <a:r>
              <a:rPr lang="ru-RU" altLang="ru-RU" sz="2400" smtClean="0"/>
              <a:t> части Санкт-Петербурга.</a:t>
            </a:r>
          </a:p>
          <a:p>
            <a:pPr algn="just">
              <a:buFontTx/>
              <a:buNone/>
            </a:pPr>
            <a:r>
              <a:rPr lang="ru-RU" altLang="ru-RU" sz="2400" smtClean="0"/>
              <a:t> 	</a:t>
            </a:r>
          </a:p>
        </p:txBody>
      </p:sp>
      <p:pic>
        <p:nvPicPr>
          <p:cNvPr id="7172" name="Рисунок 1"/>
          <p:cNvPicPr>
            <a:picLocks noChangeAspect="1" noChangeArrowheads="1"/>
          </p:cNvPicPr>
          <p:nvPr/>
        </p:nvPicPr>
        <p:blipFill>
          <a:blip r:embed="rId2"/>
          <a:srcRect l="6255" t="4762" r="22073" b="76190"/>
          <a:stretch>
            <a:fillRect/>
          </a:stretch>
        </p:blipFill>
        <p:spPr bwMode="auto">
          <a:xfrm>
            <a:off x="5143500" y="785813"/>
            <a:ext cx="3779838" cy="16224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173" name="Рисунок 4"/>
          <p:cNvPicPr>
            <a:picLocks noChangeAspect="1" noChangeArrowheads="1"/>
          </p:cNvPicPr>
          <p:nvPr/>
        </p:nvPicPr>
        <p:blipFill>
          <a:blip r:embed="rId2"/>
          <a:srcRect l="53072" t="24524" r="6522" b="61337"/>
          <a:stretch>
            <a:fillRect/>
          </a:stretch>
        </p:blipFill>
        <p:spPr bwMode="auto">
          <a:xfrm>
            <a:off x="258763" y="3786188"/>
            <a:ext cx="3956050" cy="20716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174" name="Rectangle 7"/>
          <p:cNvSpPr>
            <a:spLocks noChangeArrowheads="1"/>
          </p:cNvSpPr>
          <p:nvPr/>
        </p:nvSpPr>
        <p:spPr bwMode="auto">
          <a:xfrm>
            <a:off x="4500563" y="3571875"/>
            <a:ext cx="4643437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indent="22860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just"/>
            <a:r>
              <a:rPr lang="ru-RU" altLang="ru-RU" sz="2400"/>
              <a:t>К концу 19 века это была рабочая окраина города, с 1917 года – рабочий район, до – 1949 года район назывался Володарским, затем был переименован в Невский.</a:t>
            </a:r>
          </a:p>
        </p:txBody>
      </p:sp>
      <p:sp>
        <p:nvSpPr>
          <p:cNvPr id="7175" name="Прямоугольник 6"/>
          <p:cNvSpPr>
            <a:spLocks noChangeArrowheads="1"/>
          </p:cNvSpPr>
          <p:nvPr/>
        </p:nvSpPr>
        <p:spPr bwMode="auto">
          <a:xfrm>
            <a:off x="214313" y="2786063"/>
            <a:ext cx="871537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just" eaLnBrk="1" hangingPunct="1"/>
            <a:r>
              <a:rPr lang="ru-RU" altLang="ru-RU" sz="2400"/>
              <a:t>  Это единственный район в городе, расположенный по двум берегам Невы</a:t>
            </a:r>
            <a:r>
              <a:rPr lang="ru-RU" altLang="ru-RU"/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785813" y="357188"/>
            <a:ext cx="8015287" cy="571500"/>
          </a:xfrm>
        </p:spPr>
        <p:txBody>
          <a:bodyPr/>
          <a:lstStyle/>
          <a:p>
            <a:pPr eaLnBrk="1" hangingPunct="1"/>
            <a:r>
              <a:rPr lang="ru-RU" altLang="ru-RU" sz="4000" b="1" i="1" smtClean="0">
                <a:solidFill>
                  <a:schemeClr val="tx1"/>
                </a:solidFill>
                <a:latin typeface="Monotype Corsiva" panose="03010101010201010101" pitchFamily="66" charset="0"/>
              </a:rPr>
              <a:t>История Невского района</a:t>
            </a:r>
            <a:br>
              <a:rPr lang="ru-RU" altLang="ru-RU" sz="4000" b="1" i="1" smtClean="0">
                <a:solidFill>
                  <a:schemeClr val="tx1"/>
                </a:solidFill>
                <a:latin typeface="Monotype Corsiva" panose="03010101010201010101" pitchFamily="66" charset="0"/>
              </a:rPr>
            </a:br>
            <a:endParaRPr lang="ru-RU" altLang="ru-RU" sz="4000" i="1" smtClean="0">
              <a:solidFill>
                <a:schemeClr val="tx1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71938" y="857250"/>
            <a:ext cx="5072062" cy="1785938"/>
          </a:xfrm>
        </p:spPr>
        <p:txBody>
          <a:bodyPr/>
          <a:lstStyle/>
          <a:p>
            <a:pPr marL="0" lvl="1" indent="0" algn="ctr">
              <a:spcBef>
                <a:spcPts val="0"/>
              </a:spcBef>
              <a:buFontTx/>
              <a:buNone/>
              <a:defRPr/>
            </a:pPr>
            <a:r>
              <a:rPr lang="ru-RU" sz="2400" dirty="0" smtClean="0">
                <a:ea typeface="+mn-ea"/>
              </a:rPr>
              <a:t>Среди местных достопримечательностей</a:t>
            </a:r>
          </a:p>
          <a:p>
            <a:pPr marL="0" lvl="1" indent="0" algn="ctr">
              <a:spcBef>
                <a:spcPts val="0"/>
              </a:spcBef>
              <a:buFontTx/>
              <a:buNone/>
              <a:defRPr/>
            </a:pPr>
            <a:r>
              <a:rPr lang="ru-RU" sz="2400" dirty="0" smtClean="0">
                <a:ea typeface="+mn-ea"/>
              </a:rPr>
              <a:t>района отметим музей Ломоносовского (Императорского) фарфорового завода. </a:t>
            </a:r>
          </a:p>
          <a:p>
            <a:pPr marL="0" lvl="1" indent="0" algn="just">
              <a:spcBef>
                <a:spcPts val="0"/>
              </a:spcBef>
              <a:buFontTx/>
              <a:buNone/>
              <a:defRPr/>
            </a:pPr>
            <a:r>
              <a:rPr lang="ru-RU" sz="2400" dirty="0" smtClean="0">
                <a:ea typeface="+mn-ea"/>
              </a:rPr>
              <a:t>  </a:t>
            </a:r>
          </a:p>
          <a:p>
            <a:pPr marL="0" lvl="1" indent="0" algn="ctr">
              <a:spcBef>
                <a:spcPts val="0"/>
              </a:spcBef>
              <a:buFontTx/>
              <a:buNone/>
              <a:defRPr/>
            </a:pPr>
            <a:r>
              <a:rPr lang="ru-RU" sz="2400" dirty="0" smtClean="0">
                <a:ea typeface="+mn-ea"/>
              </a:rPr>
              <a:t>    </a:t>
            </a:r>
            <a:endParaRPr lang="ru-RU" sz="2400" dirty="0" smtClean="0"/>
          </a:p>
          <a:p>
            <a:pPr>
              <a:defRPr/>
            </a:pPr>
            <a:endParaRPr lang="ru-RU" sz="2400" dirty="0" smtClean="0"/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ru-RU" sz="2400" dirty="0" smtClean="0"/>
          </a:p>
        </p:txBody>
      </p:sp>
      <p:pic>
        <p:nvPicPr>
          <p:cNvPr id="8197" name="Picture 5" descr="http://excursions.spb.ru/UserFiles/Image/petersburg/musej-imperatorskogo-farforovogo-zavod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928688"/>
            <a:ext cx="3770313" cy="2714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200" name="Picture 8" descr="http://www.visit-petersburg.ru/media/uploads/tourobject/197439/197439_cover.jpg.1050x700_q95_crop_upscal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5" y="3143250"/>
            <a:ext cx="4500563" cy="3000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198" name="TextBox 7"/>
          <p:cNvSpPr txBox="1">
            <a:spLocks noChangeArrowheads="1"/>
          </p:cNvSpPr>
          <p:nvPr/>
        </p:nvSpPr>
        <p:spPr bwMode="auto">
          <a:xfrm>
            <a:off x="357188" y="3857625"/>
            <a:ext cx="4033837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marL="0" lvl="1" algn="ctr" eaLnBrk="1" hangingPunct="1"/>
            <a:r>
              <a:rPr lang="ru-RU" altLang="ru-RU" sz="2400"/>
              <a:t> Порадуют и здешние </a:t>
            </a:r>
          </a:p>
          <a:p>
            <a:pPr marL="0" lvl="1" algn="ctr" eaLnBrk="1" hangingPunct="1"/>
            <a:r>
              <a:rPr lang="ru-RU" altLang="ru-RU" sz="2400"/>
              <a:t>живописные места – </a:t>
            </a:r>
          </a:p>
          <a:p>
            <a:pPr marL="0" lvl="1" algn="ctr" eaLnBrk="1" hangingPunct="1"/>
            <a:r>
              <a:rPr lang="ru-RU" altLang="ru-RU" sz="2400"/>
              <a:t>это парки им. И. Бабушкина, </a:t>
            </a:r>
          </a:p>
          <a:p>
            <a:pPr marL="0" lvl="1" algn="ctr" eaLnBrk="1" hangingPunct="1"/>
            <a:r>
              <a:rPr lang="ru-RU" altLang="ru-RU" sz="2400"/>
              <a:t>им. Есенина, «Сосновка», </a:t>
            </a:r>
          </a:p>
          <a:p>
            <a:pPr marL="0" lvl="1" algn="ctr" eaLnBrk="1" hangingPunct="1"/>
            <a:r>
              <a:rPr lang="ru-RU" altLang="ru-RU" sz="2400"/>
              <a:t>«Куракина дача».</a:t>
            </a:r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500188" y="214313"/>
            <a:ext cx="7643812" cy="714375"/>
          </a:xfrm>
        </p:spPr>
        <p:txBody>
          <a:bodyPr/>
          <a:lstStyle/>
          <a:p>
            <a:pPr eaLnBrk="1" hangingPunct="1"/>
            <a:r>
              <a:rPr lang="ru-RU" altLang="ru-RU" sz="4000" b="1" i="1" smtClean="0">
                <a:solidFill>
                  <a:schemeClr val="tx1"/>
                </a:solidFill>
                <a:latin typeface="Monotype Corsiva" panose="03010101010201010101" pitchFamily="66" charset="0"/>
              </a:rPr>
              <a:t>История парка «Куракина дача»</a:t>
            </a:r>
            <a:r>
              <a:rPr lang="ru-RU" altLang="ru-RU" sz="4000" i="1" smtClean="0">
                <a:solidFill>
                  <a:schemeClr val="tx1"/>
                </a:solidFill>
                <a:latin typeface="Monotype Corsiva" panose="03010101010201010101" pitchFamily="66" charset="0"/>
              </a:rPr>
              <a:t/>
            </a:r>
            <a:br>
              <a:rPr lang="ru-RU" altLang="ru-RU" sz="4000" i="1" smtClean="0">
                <a:solidFill>
                  <a:schemeClr val="tx1"/>
                </a:solidFill>
                <a:latin typeface="Monotype Corsiva" panose="03010101010201010101" pitchFamily="66" charset="0"/>
              </a:rPr>
            </a:br>
            <a:endParaRPr lang="ru-RU" altLang="ru-RU" sz="4000" i="1" smtClean="0">
              <a:solidFill>
                <a:schemeClr val="tx1"/>
              </a:solidFill>
              <a:latin typeface="Monotype Corsiva" panose="03010101010201010101" pitchFamily="66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28813" y="500063"/>
            <a:ext cx="6858000" cy="1643062"/>
          </a:xfrm>
        </p:spPr>
        <p:txBody>
          <a:bodyPr/>
          <a:lstStyle/>
          <a:p>
            <a:pPr marL="0" lvl="1" indent="0" algn="ctr">
              <a:spcBef>
                <a:spcPct val="0"/>
              </a:spcBef>
              <a:buFontTx/>
              <a:buNone/>
            </a:pPr>
            <a:r>
              <a:rPr lang="ru-RU" altLang="ru-RU" sz="2400" smtClean="0"/>
              <a:t>Парк «Куракина Дача» </a:t>
            </a:r>
          </a:p>
          <a:p>
            <a:pPr marL="0" lvl="1" indent="0" algn="ctr">
              <a:spcBef>
                <a:spcPct val="0"/>
              </a:spcBef>
              <a:buFontTx/>
              <a:buNone/>
            </a:pPr>
            <a:r>
              <a:rPr lang="ru-RU" altLang="ru-RU" sz="2400" smtClean="0"/>
              <a:t>в 18-19 веках  принадлежал князьям </a:t>
            </a:r>
          </a:p>
          <a:p>
            <a:pPr marL="0" lvl="1" indent="0" algn="ctr">
              <a:spcBef>
                <a:spcPct val="0"/>
              </a:spcBef>
              <a:buFontTx/>
              <a:buNone/>
            </a:pPr>
            <a:r>
              <a:rPr lang="ru-RU" altLang="ru-RU" sz="2400" smtClean="0"/>
              <a:t>братьям Куракиным, в их честь и назван парк.</a:t>
            </a:r>
          </a:p>
          <a:p>
            <a:endParaRPr lang="ru-RU" altLang="ru-RU" sz="24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2400" smtClean="0"/>
          </a:p>
        </p:txBody>
      </p:sp>
      <p:pic>
        <p:nvPicPr>
          <p:cNvPr id="9221" name="Picture 5" descr="http://cs178.userapi.com/v178111/15/CddeV_PKyBg.jpg"/>
          <p:cNvPicPr>
            <a:picLocks noChangeAspect="1" noChangeArrowheads="1"/>
          </p:cNvPicPr>
          <p:nvPr/>
        </p:nvPicPr>
        <p:blipFill>
          <a:blip r:embed="rId2">
            <a:lum contrast="-20000"/>
          </a:blip>
          <a:srcRect/>
          <a:stretch>
            <a:fillRect/>
          </a:stretch>
        </p:blipFill>
        <p:spPr bwMode="auto">
          <a:xfrm>
            <a:off x="285720" y="214290"/>
            <a:ext cx="1301957" cy="19288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31750"/>
          </a:effectLst>
        </p:spPr>
      </p:pic>
      <p:pic>
        <p:nvPicPr>
          <p:cNvPr id="48130" name="Рисунок 19" descr="&amp;Pcy;&amp;acy;&amp;rcy;&amp;kcy; &amp;Kcy;&amp;ucy;&amp;rcy;&amp;acy;&amp;kcy;&amp;icy;&amp;ncy;&amp;acy; &amp;Dcy;&amp;acy;&amp;chcy;&amp;acy;, &amp;fcy;&amp;ocy;&amp;ncy;&amp;acy;&amp;rcy;&amp;i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0" y="3214688"/>
            <a:ext cx="3703638" cy="1857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222" name="TextBox 7"/>
          <p:cNvSpPr txBox="1">
            <a:spLocks noChangeArrowheads="1"/>
          </p:cNvSpPr>
          <p:nvPr/>
        </p:nvSpPr>
        <p:spPr bwMode="auto">
          <a:xfrm>
            <a:off x="4000500" y="2000250"/>
            <a:ext cx="51435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342900" indent="-34290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lvl="1" algn="ctr" eaLnBrk="1" hangingPunct="1"/>
            <a:r>
              <a:rPr lang="ru-RU" altLang="ru-RU" sz="2400"/>
              <a:t>К 1931 г. весь парк стал </a:t>
            </a:r>
          </a:p>
          <a:p>
            <a:pPr lvl="1" algn="ctr" eaLnBrk="1" hangingPunct="1"/>
            <a:r>
              <a:rPr lang="ru-RU" altLang="ru-RU" sz="2400"/>
              <a:t>фактически ботаническим садом. </a:t>
            </a:r>
          </a:p>
        </p:txBody>
      </p:sp>
      <p:pic>
        <p:nvPicPr>
          <p:cNvPr id="9" name="Рисунок 10" descr="http://img-fotki.yandex.ru/get/6206/160264232.0/0_7a4b7_e9bd0a6f_XXL.jpg"/>
          <p:cNvPicPr>
            <a:picLocks noChangeAspect="1" noChangeArrowheads="1"/>
          </p:cNvPicPr>
          <p:nvPr/>
        </p:nvPicPr>
        <p:blipFill>
          <a:blip r:embed="rId4"/>
          <a:srcRect t="4208"/>
          <a:stretch>
            <a:fillRect/>
          </a:stretch>
        </p:blipFill>
        <p:spPr bwMode="auto">
          <a:xfrm>
            <a:off x="1214438" y="2214563"/>
            <a:ext cx="2714625" cy="1993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224" name="TextBox 9"/>
          <p:cNvSpPr txBox="1">
            <a:spLocks noChangeArrowheads="1"/>
          </p:cNvSpPr>
          <p:nvPr/>
        </p:nvSpPr>
        <p:spPr bwMode="auto">
          <a:xfrm>
            <a:off x="-642938" y="4214813"/>
            <a:ext cx="7715251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342900" indent="-34290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lvl="1" algn="ctr" eaLnBrk="1" hangingPunct="1"/>
            <a:r>
              <a:rPr lang="ru-RU" altLang="ru-RU" sz="2400"/>
              <a:t>В 2016 г  парк пережил</a:t>
            </a:r>
          </a:p>
          <a:p>
            <a:pPr lvl="1" algn="ctr" eaLnBrk="1" hangingPunct="1"/>
            <a:r>
              <a:rPr lang="ru-RU" altLang="ru-RU" sz="2400"/>
              <a:t> второе рождения, </a:t>
            </a:r>
          </a:p>
          <a:p>
            <a:pPr lvl="1" algn="ctr" eaLnBrk="1" hangingPunct="1"/>
            <a:r>
              <a:rPr lang="ru-RU" altLang="ru-RU" sz="2400"/>
              <a:t>после  капитального ремонта, </a:t>
            </a:r>
          </a:p>
          <a:p>
            <a:pPr lvl="1" algn="ctr" eaLnBrk="1" hangingPunct="1"/>
            <a:r>
              <a:rPr lang="ru-RU" altLang="ru-RU" sz="2400"/>
              <a:t>строители воссоздали прекрасный </a:t>
            </a:r>
          </a:p>
          <a:p>
            <a:pPr lvl="1" algn="ctr" eaLnBrk="1" hangingPunct="1"/>
            <a:r>
              <a:rPr lang="ru-RU" altLang="ru-RU" sz="2400"/>
              <a:t>петербургский парк в историческом виде. </a:t>
            </a:r>
          </a:p>
          <a:p>
            <a:pPr lvl="1" algn="ctr" eaLnBrk="1" hangingPunct="1"/>
            <a:r>
              <a:rPr lang="ru-RU" altLang="ru-RU" sz="2400"/>
              <a:t>.</a:t>
            </a:r>
          </a:p>
        </p:txBody>
      </p:sp>
      <p:sp>
        <p:nvSpPr>
          <p:cNvPr id="9225" name="TextBox 10"/>
          <p:cNvSpPr txBox="1">
            <a:spLocks noChangeArrowheads="1"/>
          </p:cNvSpPr>
          <p:nvPr/>
        </p:nvSpPr>
        <p:spPr bwMode="auto">
          <a:xfrm>
            <a:off x="214313" y="6143625"/>
            <a:ext cx="89296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342900" indent="-34290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lvl="1" algn="ctr" eaLnBrk="1" hangingPunct="1"/>
            <a:r>
              <a:rPr lang="ru-RU" altLang="ru-RU" sz="2400"/>
              <a:t>Один из красивых уголков этого парка мы  решили воспроизвести.</a:t>
            </a:r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500063" y="0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sz="3200" b="1" i="1" smtClean="0">
                <a:solidFill>
                  <a:schemeClr val="tx1"/>
                </a:solidFill>
                <a:latin typeface="Monotype Corsiva" panose="03010101010201010101" pitchFamily="66" charset="0"/>
              </a:rPr>
              <a:t>ТЕХНОЛОГИЯ ИЗГОТОВЛЕНИЯ</a:t>
            </a:r>
          </a:p>
        </p:txBody>
      </p:sp>
      <p:pic>
        <p:nvPicPr>
          <p:cNvPr id="8199" name="Picture 7" descr="IMGP7859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lum bright="-20000"/>
          </a:blip>
          <a:srcRect/>
          <a:stretch>
            <a:fillRect/>
          </a:stretch>
        </p:blipFill>
        <p:spPr>
          <a:xfrm>
            <a:off x="5643563" y="4286250"/>
            <a:ext cx="2959100" cy="2185988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Picture 8" descr="IMGP786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lum bright="-20000"/>
          </a:blip>
          <a:srcRect/>
          <a:stretch>
            <a:fillRect/>
          </a:stretch>
        </p:blipFill>
        <p:spPr>
          <a:xfrm>
            <a:off x="6000750" y="928688"/>
            <a:ext cx="2498725" cy="2185987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203" name="Picture 11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/>
          <a:srcRect/>
          <a:stretch>
            <a:fillRect/>
          </a:stretch>
        </p:blipFill>
        <p:spPr>
          <a:xfrm>
            <a:off x="334963" y="4214813"/>
            <a:ext cx="2984500" cy="225901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204" name="Picture 1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625" y="1000125"/>
            <a:ext cx="2643188" cy="19827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201" name="Picture 9" descr="IMGP7895"/>
          <p:cNvPicPr>
            <a:picLocks noChangeAspect="1" noChangeArrowheads="1"/>
          </p:cNvPicPr>
          <p:nvPr/>
        </p:nvPicPr>
        <p:blipFill>
          <a:blip r:embed="rId6">
            <a:lum bright="-20000"/>
          </a:blip>
          <a:srcRect/>
          <a:stretch>
            <a:fillRect/>
          </a:stretch>
        </p:blipFill>
        <p:spPr bwMode="auto">
          <a:xfrm>
            <a:off x="2857500" y="2500313"/>
            <a:ext cx="3143250" cy="18478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День Победы_06">
  <a:themeElements>
    <a:clrScheme name="День Победы_06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День Победы_06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День Победы_06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День Победы_06</Template>
  <TotalTime>1004</TotalTime>
  <Words>510</Words>
  <Application>Microsoft Office PowerPoint</Application>
  <PresentationFormat>Экран (4:3)</PresentationFormat>
  <Paragraphs>103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Times New Roman</vt:lpstr>
      <vt:lpstr>Arial</vt:lpstr>
      <vt:lpstr>Calibri</vt:lpstr>
      <vt:lpstr>Tahoma</vt:lpstr>
      <vt:lpstr>Monotype Corsiva</vt:lpstr>
      <vt:lpstr>Wingdings</vt:lpstr>
      <vt:lpstr>День Победы_06</vt:lpstr>
      <vt:lpstr>ТВОРЧЕСКИЙ ПРОЕКТ  «Лебединое озеро  парка  Куракина дача»</vt:lpstr>
      <vt:lpstr>         Обоснование проекта     В этом году Невский район отмечает  столетний юбилей, одним из живописных мест которого  является парк  «Куракина дача».   Мы часто  совершаем прогулки по парку и    любуемся его видами и самое любимое место  там - маленькое озеро с лебедями.   Мы захотели  воссоздать этот  уголок, используя умения, которые получали  с первого класса, посещая занятия  по бисероплетению.  </vt:lpstr>
      <vt:lpstr>Презентация PowerPoint</vt:lpstr>
      <vt:lpstr>Презентация PowerPoint</vt:lpstr>
      <vt:lpstr>Презентация PowerPoint</vt:lpstr>
      <vt:lpstr>История Невского района </vt:lpstr>
      <vt:lpstr>История Невского района </vt:lpstr>
      <vt:lpstr>История парка «Куракина дача» </vt:lpstr>
      <vt:lpstr>ТЕХНОЛОГИЯ ИЗГОТОВЛЕНИЯ</vt:lpstr>
      <vt:lpstr>ТЕХНОЛОГИЯ ИЗГОТОВЛЕНИЯ</vt:lpstr>
      <vt:lpstr>Материалы и инструменты</vt:lpstr>
      <vt:lpstr>ЭКОЛОГИЧЕСКОЕ ОБОСНОВАНИЕ</vt:lpstr>
      <vt:lpstr>Итоги нашей работы</vt:lpstr>
      <vt:lpstr>Итоги нашей работы</vt:lpstr>
      <vt:lpstr>РЕКЛАМА</vt:lpstr>
      <vt:lpstr>Презентация PowerPoint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Armand Van Shader</cp:lastModifiedBy>
  <cp:revision>88</cp:revision>
  <dcterms:created xsi:type="dcterms:W3CDTF">2013-03-16T20:41:41Z</dcterms:created>
  <dcterms:modified xsi:type="dcterms:W3CDTF">2017-03-18T20:09:26Z</dcterms:modified>
</cp:coreProperties>
</file>